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9"/>
    <p:restoredTop sz="86359"/>
  </p:normalViewPr>
  <p:slideViewPr>
    <p:cSldViewPr snapToGrid="0">
      <p:cViewPr varScale="1">
        <p:scale>
          <a:sx n="126" d="100"/>
          <a:sy n="126" d="100"/>
        </p:scale>
        <p:origin x="208" y="4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9T22:00:06.5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70,'64'0,"-1"5,1 2,-12-1,34 5,-37-9,37 4,-27-6,14 0,-14 0,3 0,-18 0,4 0,-6 0,-1 0,-5 0,4 0,-4 0,6 0,6 0,2 0,0 0,5 0,-12 0,12 0,-12 0,12 0,-11 0,4 0,-6 0,-7 0,6 0,-11 0,4 0,-5 0,44 0,-21 0,1 0,1 0,7 0,7 0,-13 0,-12 0,0 0,-14 0,-11 0,-6 0,18 0,-2 0,27 0,-5 0,7 0,6 0,-6 0,2 0,19-5,-23 4,-3 1,3-5,-12 5,12 0,-12 0,12-5,-5 3,0-3,5 0,-5 4,0-4,-2 0,0 4,-5-4,6 1,-8 3,1-4,-6 1,4 2,-4-2,0 4,4 0,-4 0,6-4,0 2,6-2,-5 4,6 0,-8 0,1 0,0-5,6 4,-5-4,0 5,-3-5,-4 4,0-3,4 4,-10 0,11 0,-11 0,10 0,-10 0,11 0,-5 0,5 0,7 0,2 0,7 0,-1 0,1 0,-1 0,0 0,1 0,-1 0,-6 0,5 0,-18 0,10 0,-11 0,6 0,-6 0,4 0,-10 0,11 0,-11-5,10 4,-10-3,5 4,-7 0,1 0,0 0,-1 0,1 0,0 0,-1 0,1 0,6 0,-5 0,4 0,-5 0,0 0,12 0,-14 0,13 0,-16 0,4 0,1 0,0 0,5 0,2 0,6 0,0 0,-1 0,1 0,0 0,-6 0,4 0,-10 0,0 4,-8-3,-4 7,-5-7,12 6,-5-6,18 2,-2-3,49 0,-26 0,35 0,-38 0,0 0,1 0,-1 0,-6 0,5 0,-12 0,12 0,-12 0,12 0,-11 0,4 0,-6 0,-1 0,1 0,0 0,-1 0,1 0,0 0,0 0,-1 0,1 0,-6 0,11 0,-10 0,12 0,-8 0,1 0,6 0,-4 0,-2 0,-2 0,-4 0,0 0,-1 0,-7 0,-4 0,4 0,-5 0,6 0,-5 0,3 0,-3 0,4 0,7 0,-5 0,10 0,-10 0,11 0,-5 0,24 0,-20 0,19 0,-29 0,11 0,-11 0,4 0,-5 0,0 0,-1 0,1 0,-5 0,3 0,-3 0,5 0,-1 0,1 0,0 0,-1 0,1 0,0 0,-1 0,1 0,0 0,12 0,-3 0,5 0,-3 5,-10-4,10 4,-9-5,9 4,-10-3,10 4,-10-5,5 0,-1 5,2-4,6 3,0-4,-1 5,1-4,0 4,6 0,-5-4,6 4,-8 0,8-4,-6 4,5-5,-6 0,-6 0,-2 0,-10 0,-1 0,-10 0,2 3,0 1,13 1,5-2,45-7,-20 2,16-2,-27-1,-17 4,11-4,-11 5,4 0,-5 0,0-4,5 3,-4-3,5 4,-1 0,-4 0,11 0,-11 0,4 0,-5 0,0 0,-1 0,1 0,0-5,-1 4,1-3,0 4,0 0,-1 0,1-4,0 3,5-4,-4 1,5 3,-1-3,-4-1,11 4,-11-3,4 0,1 2,-5-2,10 4,-10 0,5 0,6 0,-9 0,9 0,-17 0,4 0,-5 0,1 0,3 0,-8 0,9 0,-10 0,5 0,-6 0,1 0,-1 0,1 0,-1 0,0 0,1 0,-1 0,6 0,0 0,6 0,6 0,-5 0,10 0,-10 0,10 0,-9 0,3 0,-5 0,-1 0,9 0,-11 0,4 0,-13 0,1 0,-5 0,3 0,1 0,-3 0,6 0,-7 0,5 0,-1 0,6 0,-5 0,10 0,-5 0,1 0,3 0,-8 4,9-3,-10 3,10 0,-10-3,10 3,-9 0,8-3,-3 7,-1-3,5 1,-4 2,-1-7,0 7,-6-7,1 7,-1-7,1 6,-1-6,0 3,6 0,-4-2,3 6,0-7,-3 6,9-6,-5 7,1-6,3 2,-8-4,9 4,-10-3,1 3,-3-4,-4 0,5 0,-1 0,0 0,1 0,0 0,6 0,0 0,1 0,4 0,-10 0,5 4,-6-3,-4 3,7 0,-7-4,7 4,-4-4,-3 0,5 0,-5 0,6 0,-3 0,4 0,-2 0,7 0,-6 0,4 0,-6 0,-4 0,6 0,-2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9T22:00:15.6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0,'84'0,"2"0,-20 6,-1-5,6 10,20-5,-20 1,-9-4,-2-1,-2-2,22 0,-32 0,-4 0,-2 0,-1 0,-6 0,1 0,5 4,-11-3,10 4,-10-5,5 0,-7 0,1 0,0 0,-1 0,1 0,0 0,18 0,-14 0,14 0,-12 0,-10 0,8 0,-9 0,5 0,-1 0,7 0,-5 0,5 0,-1 0,2 0,0 0,4 0,-10 0,11 0,-11 0,4 0,-5 0,0 0,5 0,-4 0,5 0,-7 0,7 0,-5 0,10 0,-10 0,5 0,-1 0,-4 0,11 0,7 5,-8-4,13 4,-18-1,1-3,5 4,-5-5,0 0,-2 0,-5 0,-1 0,1 0,0 0,-1 0,-4 0,4 0,-10 0,5 0,-1 0,-3 0,8 0,-8 0,8 0,-8 0,9 0,-10 0,5 0,-10 0,3 0,0 0,-2 0,5 0,-6 4,3-3,2 7,-1-8,1 8,-5-7,3 7,-1-8,1 4,3-4,-5 0,1 0,1 0,-1 0,1 0,-1 0,0 0,0 6,-1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9T22:00:30.5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85,'53'0,"-2"4,22 4,-2 4,7-5,-27-4,2 0,8 0,1 0,-2-2,2 0,22 2,-3 0,8-3,-32 0,0 0,26 0,0 0,-2 0,-16 0,6 0,-5 0,-1 0,6 0,-13 0,6 0,0 0,-6 0,13 0,3 0,-19 0,21 0,-30-5,25-2,-19-4,10-1,-19 2,5-1,-6 5,-6-3,4 3,-15 1,8 0,-9 1,0 3,-2-4,1 5,0 0,1 0,4 0,-5 0,6 0,0-4,-1 3,1-3,6 4,-5 0,4 0,-5 0,0 0,-6 0,5 0,-10 0,10 0,-9 0,3 0,-5 0,1 0,4 0,15 0,-5-5,9 4,-12-3,5-1,-9 4,9-4,-11 5,1-3,3 2,-8-3,4 4,-6 0,6 0,-5 0,5 0,-6 0,6 0,-5 0,5 0,-6 0,1 0,-1 0,6 0,-5 0,5 0,-1 0,-3 0,8 0,-8 0,3 0,-4 0,3 0,-7 0,5 0,-4 0,-3 0,2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9T22:01:40.2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56,'36'-17,"-5"6,-23 4,3 6,9-6,-6 6,4-6,-4 6,-2-2,9 3,-5 0,-2 0,-3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9T22:01:42.4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68,'46'0,"-7"-3,-27 2,-3-3,13 1,-9-2,10-3,-7 0,2 3,-1-3,1 3,-5 0,3-3,-3 8,3-4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9T22:01:59.89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67 24575,'12'0'0,"24"0"0,-2 0 0,21 0 0,-14 0 0,1-5 0,-6 4 0,-1-4 0,-7 1 0,-4 3 0,3-3 0,-8 0 0,9 3 0,-5-3 0,1 0 0,3 3 0,-8-3 0,9 0 0,-10 3 0,10-8 0,-10 8 0,10-3 0,-9 0 0,3 3 0,-5-3 0,-3 4 0,-2 0 0,-4 0 0,0 0 0,-1 0 0,1 0 0,-4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9T22:02:01.8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81 24575,'12'0'0,"11"0"0,15 0 0,-1 0 0,0 0 0,-10 0 0,-8 0 0,-1 0 0,-6 0 0,-4 0 0,0 0 0,0 0 0,4 0 0,1 0 0,15 0 0,-3-8 0,22 0 0,-9-6 0,10 3 0,-12 1 0,4-1 0,-15 6 0,3-4 0,-10 8 0,-5-3 0,-1 4 0,-4 0 0,-4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89892-93AB-264E-AB69-AE081E7CE1E1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96342-0FC3-C44F-852C-815A44F524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40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5384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WICHTIGES FEEDBACK um wirklich langfristig etwas zu verändern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581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v.a. 1. Jahreskurs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321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6. Klasse der Schule </a:t>
            </a:r>
            <a:r>
              <a:rPr lang="de-DE" dirty="0" err="1"/>
              <a:t>Tscharnergut</a:t>
            </a:r>
            <a:r>
              <a:rPr lang="de-DE" dirty="0"/>
              <a:t> besucht uns und durchläuft Stationen, um Berufe rund ums Tierspital kennenzulernen</a:t>
            </a:r>
          </a:p>
          <a:p>
            <a:endParaRPr lang="de-DE" dirty="0"/>
          </a:p>
          <a:p>
            <a:r>
              <a:rPr lang="de-DE" dirty="0"/>
              <a:t>Wir brauchen noch eine Person, die eine Gruppe (6 Kinder) begleitet</a:t>
            </a:r>
            <a:r>
              <a:rPr lang="de-DE" dirty="0">
                <a:sym typeface="Wingdings" pitchFamily="2" charset="2"/>
              </a:rPr>
              <a:t> gerne nach GV zu mir kommen oder schreiben!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56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37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456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01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7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8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Alya</a:t>
            </a:r>
            <a:r>
              <a:rPr lang="de-DE" dirty="0"/>
              <a:t> und Anika am Dienstag</a:t>
            </a:r>
          </a:p>
          <a:p>
            <a:r>
              <a:rPr lang="de-DE" dirty="0"/>
              <a:t>Natacha und Seraina am Mittwoch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0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26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193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Neue Regeln</a:t>
            </a:r>
          </a:p>
          <a:p>
            <a:r>
              <a:rPr lang="de-DE" dirty="0"/>
              <a:t>-Code wird jedes Semester geändert</a:t>
            </a:r>
          </a:p>
          <a:p>
            <a:r>
              <a:rPr lang="de-DE" dirty="0"/>
              <a:t>-aktuelles Fest hat immer Regal zu Verfügung (Rest im Keller); </a:t>
            </a:r>
            <a:r>
              <a:rPr lang="de-DE" dirty="0" err="1"/>
              <a:t>Jeudi</a:t>
            </a:r>
            <a:r>
              <a:rPr lang="de-DE" dirty="0"/>
              <a:t> </a:t>
            </a:r>
            <a:r>
              <a:rPr lang="de-DE" dirty="0" err="1"/>
              <a:t>Fac</a:t>
            </a:r>
            <a:r>
              <a:rPr lang="de-DE" dirty="0"/>
              <a:t> immer ein Regal</a:t>
            </a:r>
          </a:p>
          <a:p>
            <a:r>
              <a:rPr lang="de-DE" dirty="0"/>
              <a:t>-50.- Kaution – 2 Wo. Nach Fest muss Regal geleert sein</a:t>
            </a:r>
            <a:r>
              <a:rPr lang="de-DE" dirty="0">
                <a:sym typeface="Wingdings" pitchFamily="2" charset="2"/>
              </a:rPr>
              <a:t> Kaution zurück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96342-0FC3-C44F-852C-815A44F5241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935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D56C7-932B-4033-59EE-0F97FE07C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C8B1F4-412C-F4DC-B8CE-5D3DBA478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121F66-AD16-294C-D25B-19CBBB694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C68973-CF04-AAFE-32EB-B789D784F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26B0DD-08E2-19CF-ECCE-16663982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587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8B335-762C-61F2-DDFF-C94577BA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DA91CD-6553-3578-1396-535CF1D58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22979C-5DD0-B0E8-5BEE-F0C58460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31A7B8-87C1-202C-44BD-69BC8D42D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099044-B6EF-8A1B-DFC4-FCD6034F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23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AE2AAA-D035-10E7-8F30-B259A1DF70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FC21D9-DBA1-3B41-89EB-5206EB938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C643CB-DBD6-D4A1-6750-F8359F40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AC6BFF-C648-6318-1EA0-DD28B018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40767C-2783-9EF1-907D-F434F6705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45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59F31-5CEA-C486-CEA0-998DC8F6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097EA8-7F55-E31C-6DFB-781FBDB07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04EB90-4636-ECFA-94C4-D0AE7824F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EF9EEE-1D50-8C53-B388-6EB3AFB1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E205BB-90D2-4DA0-2632-A8E80417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20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3D4AC-4073-7F9A-1BBD-D4C5BF29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B9C64A0-01FD-EF9A-9E15-A7B8EB836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84D19F-6B32-EA1B-DC9D-49BE9BA4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464FAC-819A-BA52-0363-3ECE3528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ABA516-DF45-E07D-E12F-ED4EF8C77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56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CB44F-EF13-FDA2-A49A-9AD39D57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6626E-B21D-1E3A-9A3F-250A49CCD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362575-6562-4784-B6F5-77F1443F5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E43385-EE3C-8465-9CCE-CB317B87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EFB0AAB-3BB4-E73B-7F42-882BF88D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00F9EF7-D269-9BF2-5AB5-58DDF4B3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8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903437-A2D0-AAA1-7C3D-F2837FCD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B2B2C7-7E1E-B48D-064A-2B596E134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C85D4A4-2533-F53D-482D-20879E418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B24BE54-79ED-B449-2026-A8C178DBD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19B82B-38AC-1BDE-9515-98890F9BD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831E253-07CB-79F3-4C79-17586F9E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A2FA87C-AFD1-109E-8695-C29A9959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0AA7811-A457-400F-7E5D-44E6037A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636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EB95F-3A24-78B9-C5C1-8225A63F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6DFC07-8E05-26AC-7672-DB20B475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4B5A1D-2E08-A426-C4BF-F734DB81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FC85A4-60BF-700D-5E5B-4B325AB3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649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7C73EBB-6D17-E178-4E71-986D58794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B15CF5-218F-5875-B050-34415A92E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635A88-AE6A-D96A-16A5-3CAA4FBE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10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54E41-AB50-3386-60AF-258B2BC32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F366AC-14B5-4E58-9CAB-00B1501B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2F7E26-EF9A-9950-03B4-F5F440CA5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12A920-7E27-810D-ADE2-5829993F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B6B019-D341-E748-F434-DC3FBA47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6E144E-5612-1F90-2196-D2FC3D08B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99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1D05D-536B-CB20-CEFA-38B0701E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C51334-2EFE-A364-79BD-690810046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88D57C-7396-D585-4F9F-7A5453C8D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95F1AD-BDBE-3819-567B-5B8DA12A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391982-4A55-10DF-2EB0-320B3A7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0B5BB9E-AE8B-4E79-D6CD-84BAF37B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46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5433670-C4BE-7439-6C7B-1A7B1826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2C7D6E-EF5B-4B12-3F82-1B7D782EA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0EE81E-A03F-7BB8-ED99-3F4B7B605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6F04-690C-CE46-B8DA-9971135E0B4C}" type="datetimeFigureOut">
              <a:rPr lang="de-DE" smtClean="0"/>
              <a:t>11.03.24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CB9F2D-D792-572E-C44B-1D03722F8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E91BF0-5CCA-D123-C993-DCF6EA65C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FD708-7E33-8A4D-AADD-636C6494C3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78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customXml" Target="../ink/ink3.xml"/><Relationship Id="rId18" Type="http://schemas.openxmlformats.org/officeDocument/2006/relationships/image" Target="../media/image24.png"/><Relationship Id="rId3" Type="http://schemas.openxmlformats.org/officeDocument/2006/relationships/image" Target="../media/image14.png"/><Relationship Id="rId21" Type="http://schemas.openxmlformats.org/officeDocument/2006/relationships/customXml" Target="../ink/ink7.xml"/><Relationship Id="rId7" Type="http://schemas.openxmlformats.org/officeDocument/2006/relationships/image" Target="../media/image17.emf"/><Relationship Id="rId12" Type="http://schemas.openxmlformats.org/officeDocument/2006/relationships/image" Target="../media/image21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customXml" Target="../ink/ink2.xml"/><Relationship Id="rId5" Type="http://schemas.openxmlformats.org/officeDocument/2006/relationships/image" Target="../media/image15.emf"/><Relationship Id="rId15" Type="http://schemas.openxmlformats.org/officeDocument/2006/relationships/customXml" Target="../ink/ink4.xml"/><Relationship Id="rId10" Type="http://schemas.openxmlformats.org/officeDocument/2006/relationships/image" Target="../media/image20.png"/><Relationship Id="rId19" Type="http://schemas.openxmlformats.org/officeDocument/2006/relationships/customXml" Target="../ink/ink6.xml"/><Relationship Id="rId4" Type="http://schemas.openxmlformats.org/officeDocument/2006/relationships/image" Target="../media/image2.png"/><Relationship Id="rId9" Type="http://schemas.openxmlformats.org/officeDocument/2006/relationships/customXml" Target="../ink/ink1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A7F329-F3C6-2CB9-DC7F-D79DE0F3F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de-DE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Generalversammlung 11. März 2024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FE3E-18E3-E6B4-89F1-D11C21018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anchor="t">
            <a:noAutofit/>
          </a:bodyPr>
          <a:lstStyle/>
          <a:p>
            <a:r>
              <a:rPr lang="de-DE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Assemblée</a:t>
            </a:r>
            <a:r>
              <a:rPr lang="de-DE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générale</a:t>
            </a:r>
            <a:r>
              <a:rPr lang="de-DE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11 </a:t>
            </a:r>
            <a:r>
              <a:rPr lang="de-DE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mars</a:t>
            </a:r>
            <a:r>
              <a:rPr lang="de-DE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2024</a:t>
            </a:r>
          </a:p>
        </p:txBody>
      </p:sp>
      <p:pic>
        <p:nvPicPr>
          <p:cNvPr id="9" name="Grafik 8" descr="Ein Bild, das Kuh, Nutztiere, draußen, Milchkuh enthält.&#10;&#10;Automatisch generierte Beschreibung">
            <a:extLst>
              <a:ext uri="{FF2B5EF4-FFF2-40B4-BE49-F238E27FC236}">
                <a16:creationId xmlns:a16="http://schemas.microsoft.com/office/drawing/2014/main" id="{3F7D95A7-D3B9-1409-2ACE-C5C2EE886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4" b="21765"/>
          <a:stretch/>
        </p:blipFill>
        <p:spPr>
          <a:xfrm>
            <a:off x="20" y="-35550"/>
            <a:ext cx="12191980" cy="5886524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20" name="Grafik 19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038BA5AB-8ADC-AF9B-F284-5ADB5B27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211" y="5851688"/>
            <a:ext cx="1203882" cy="9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34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567C14F-B1A6-713B-E1AB-0139BC9C1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285" y="4436178"/>
            <a:ext cx="2866482" cy="2447987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Aktuelles</a:t>
            </a:r>
            <a:br>
              <a:rPr lang="de-DE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Actualités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07B350-9F84-89F5-A4CF-B204139F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2364"/>
            <a:ext cx="10515600" cy="3654598"/>
          </a:xfrm>
        </p:spPr>
        <p:txBody>
          <a:bodyPr/>
          <a:lstStyle/>
          <a:p>
            <a:r>
              <a:rPr lang="de-DE" dirty="0">
                <a:latin typeface="+mj-lt"/>
              </a:rPr>
              <a:t>Statutenänderung 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–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modification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des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statuts</a:t>
            </a:r>
            <a:endParaRPr lang="de-DE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3C1885-F7C6-5977-AFEB-9300FB0BD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665" r="43889"/>
          <a:stretch/>
        </p:blipFill>
        <p:spPr>
          <a:xfrm>
            <a:off x="694543" y="4090701"/>
            <a:ext cx="3650671" cy="8930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8909F18-A73F-1CF5-0570-E558A55B77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0319" b="94015"/>
          <a:stretch/>
        </p:blipFill>
        <p:spPr>
          <a:xfrm>
            <a:off x="634217" y="3070324"/>
            <a:ext cx="2599353" cy="2731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0D6DA0C-7437-33CE-C0CC-C31512F1F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3402523"/>
            <a:ext cx="5685969" cy="73160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E7CA4EB-48EA-AC48-DE8A-3D4F585245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rcRect t="43598"/>
          <a:stretch/>
        </p:blipFill>
        <p:spPr>
          <a:xfrm>
            <a:off x="6667826" y="4134126"/>
            <a:ext cx="5816600" cy="64467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6195A4-A070-46D1-6E3C-07A16632A8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rcRect t="1" r="4569" b="61249"/>
          <a:stretch/>
        </p:blipFill>
        <p:spPr>
          <a:xfrm>
            <a:off x="6667826" y="3370804"/>
            <a:ext cx="5449089" cy="43479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B9C6C9B8-D5FA-BE37-CDC8-6DB737305C04}"/>
                  </a:ext>
                </a:extLst>
              </p14:cNvPr>
              <p14:cNvContentPartPr/>
              <p14:nvPr/>
            </p14:nvContentPartPr>
            <p14:xfrm>
              <a:off x="883275" y="3805599"/>
              <a:ext cx="5558400" cy="6120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B9C6C9B8-D5FA-BE37-CDC8-6DB737305C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9275" y="3697959"/>
                <a:ext cx="566604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13315B12-D177-46E3-F1E4-69D38917B8CC}"/>
                  </a:ext>
                </a:extLst>
              </p14:cNvPr>
              <p14:cNvContentPartPr/>
              <p14:nvPr/>
            </p14:nvContentPartPr>
            <p14:xfrm>
              <a:off x="5099235" y="3647199"/>
              <a:ext cx="1332720" cy="4176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13315B12-D177-46E3-F1E4-69D38917B8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45235" y="3539199"/>
                <a:ext cx="144036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38FB11D4-10AA-8568-1D22-77722FBCD432}"/>
                  </a:ext>
                </a:extLst>
              </p14:cNvPr>
              <p14:cNvContentPartPr/>
              <p14:nvPr/>
            </p14:nvContentPartPr>
            <p14:xfrm>
              <a:off x="904875" y="3988839"/>
              <a:ext cx="1495080" cy="4896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38FB11D4-10AA-8568-1D22-77722FBCD4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1235" y="3881199"/>
                <a:ext cx="16027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ED73E9BF-56FA-C8D4-85EA-18EEAE827D0E}"/>
                  </a:ext>
                </a:extLst>
              </p14:cNvPr>
              <p14:cNvContentPartPr/>
              <p14:nvPr/>
            </p14:nvContentPartPr>
            <p14:xfrm>
              <a:off x="1291025" y="4492839"/>
              <a:ext cx="81720" cy="2016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ED73E9BF-56FA-C8D4-85EA-18EEAE827D0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7385" y="4385199"/>
                <a:ext cx="189360" cy="23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82C46CC0-ABB1-3032-FC17-63CEED0A0787}"/>
                  </a:ext>
                </a:extLst>
              </p14:cNvPr>
              <p14:cNvContentPartPr/>
              <p14:nvPr/>
            </p14:nvContentPartPr>
            <p14:xfrm>
              <a:off x="1294985" y="4658079"/>
              <a:ext cx="105120" cy="2484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82C46CC0-ABB1-3032-FC17-63CEED0A078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41345" y="4550439"/>
                <a:ext cx="21276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FADD72F4-9769-E3CD-7DFE-1166A9D816BA}"/>
                  </a:ext>
                </a:extLst>
              </p14:cNvPr>
              <p14:cNvContentPartPr/>
              <p14:nvPr/>
            </p14:nvContentPartPr>
            <p14:xfrm>
              <a:off x="7151465" y="4464039"/>
              <a:ext cx="271440" cy="2412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FADD72F4-9769-E3CD-7DFE-1166A9D816B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47145" y="4459719"/>
                <a:ext cx="28008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1EB76FE9-8155-57CF-C718-BF722F041FE5}"/>
                  </a:ext>
                </a:extLst>
              </p14:cNvPr>
              <p14:cNvContentPartPr/>
              <p14:nvPr/>
            </p14:nvContentPartPr>
            <p14:xfrm>
              <a:off x="7178465" y="4631799"/>
              <a:ext cx="232920" cy="2952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1EB76FE9-8155-57CF-C718-BF722F041FE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74145" y="4627479"/>
                <a:ext cx="241560" cy="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0189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Aktuelles</a:t>
            </a:r>
            <a:br>
              <a:rPr lang="de-DE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Actualités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07B350-9F84-89F5-A4CF-B204139F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937"/>
            <a:ext cx="10515600" cy="3904025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Fachschaftsraum</a:t>
            </a:r>
            <a:endParaRPr lang="de-DE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56C3B1-787F-B463-1BDA-52B6EE77F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244" y="2094288"/>
            <a:ext cx="5383194" cy="38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6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Aktuelles</a:t>
            </a:r>
            <a:br>
              <a:rPr lang="de-DE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Actualités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07B350-9F84-89F5-A4CF-B204139F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937"/>
            <a:ext cx="7801303" cy="3904025"/>
          </a:xfrm>
        </p:spPr>
        <p:txBody>
          <a:bodyPr/>
          <a:lstStyle/>
          <a:p>
            <a:r>
              <a:rPr lang="de-DE" dirty="0">
                <a:latin typeface="+mj-lt"/>
              </a:rPr>
              <a:t>Umfrage Nachtdienste</a:t>
            </a:r>
          </a:p>
          <a:p>
            <a:pPr lvl="1"/>
            <a:r>
              <a:rPr lang="de-DE" dirty="0">
                <a:latin typeface="+mj-lt"/>
              </a:rPr>
              <a:t>Bis morgen 12. März offen!</a:t>
            </a:r>
          </a:p>
          <a:p>
            <a:pPr lvl="1"/>
            <a:r>
              <a:rPr lang="de-DE" dirty="0">
                <a:latin typeface="+mj-lt"/>
              </a:rPr>
              <a:t>Passwort: renHcyr21</a:t>
            </a:r>
          </a:p>
          <a:p>
            <a:pPr lvl="1"/>
            <a:r>
              <a:rPr lang="de-DE" dirty="0">
                <a:latin typeface="+mj-lt"/>
              </a:rPr>
              <a:t>Anonym</a:t>
            </a:r>
          </a:p>
          <a:p>
            <a:pPr lvl="1"/>
            <a:r>
              <a:rPr lang="de-DE" dirty="0">
                <a:latin typeface="+mj-lt"/>
              </a:rPr>
              <a:t>1. Jahreskurs: Angaben zu Wohnort und Hin-/Rückreise; Rest kann übersprungen werden</a:t>
            </a:r>
          </a:p>
          <a:p>
            <a:pPr marL="0" indent="0">
              <a:buNone/>
            </a:pPr>
            <a:endParaRPr lang="de-DE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Grafik 4" descr="Ein Bild, das Muster, Majorelle Blue, Symmetrie, Blau enthält.&#10;&#10;Automatisch generierte Beschreibung">
            <a:extLst>
              <a:ext uri="{FF2B5EF4-FFF2-40B4-BE49-F238E27FC236}">
                <a16:creationId xmlns:a16="http://schemas.microsoft.com/office/drawing/2014/main" id="{EF8A1B8C-751C-DE68-326C-122711A32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811" y="2136023"/>
            <a:ext cx="2858490" cy="28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Aktuelles</a:t>
            </a:r>
            <a:br>
              <a:rPr lang="de-DE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Actualités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07B350-9F84-89F5-A4CF-B204139F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6044" y="3189872"/>
            <a:ext cx="3513463" cy="713876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>
                <a:latin typeface="+mj-lt"/>
              </a:rPr>
              <a:t>Wir brauchen euch!</a:t>
            </a:r>
          </a:p>
          <a:p>
            <a:pPr marL="0" indent="0">
              <a:buNone/>
            </a:pPr>
            <a:endParaRPr lang="de-DE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6ADAFA-4C39-76F0-C774-7030EFFCE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773">
            <a:off x="745700" y="4225309"/>
            <a:ext cx="9677634" cy="2852583"/>
          </a:xfrm>
          <a:prstGeom prst="rect">
            <a:avLst/>
          </a:prstGeom>
        </p:spPr>
      </p:pic>
      <p:sp>
        <p:nvSpPr>
          <p:cNvPr id="6" name="Ovale Legende 5">
            <a:extLst>
              <a:ext uri="{FF2B5EF4-FFF2-40B4-BE49-F238E27FC236}">
                <a16:creationId xmlns:a16="http://schemas.microsoft.com/office/drawing/2014/main" id="{CAE36FAB-6F67-24BE-76A7-3CB71A1450AA}"/>
              </a:ext>
            </a:extLst>
          </p:cNvPr>
          <p:cNvSpPr/>
          <p:nvPr/>
        </p:nvSpPr>
        <p:spPr>
          <a:xfrm>
            <a:off x="7866044" y="2577947"/>
            <a:ext cx="3426246" cy="1700718"/>
          </a:xfrm>
          <a:prstGeom prst="wedgeEllipseCallout">
            <a:avLst>
              <a:gd name="adj1" fmla="val -40697"/>
              <a:gd name="adj2" fmla="val 86204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079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Ausblick</a:t>
            </a:r>
            <a:br>
              <a:rPr lang="de-DE" sz="3600" b="1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Perspectives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27B7545-4DB3-0132-6A50-EA75824A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5" y="2316986"/>
            <a:ext cx="6820480" cy="240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latin typeface="+mj-lt"/>
              </a:rPr>
              <a:t>Kids at Tierspital am 21. März </a:t>
            </a:r>
          </a:p>
          <a:p>
            <a:pPr marL="0" indent="0">
              <a:buNone/>
            </a:pPr>
            <a:r>
              <a:rPr lang="de-DE" dirty="0">
                <a:latin typeface="+mj-lt"/>
              </a:rPr>
              <a:t>zwischen 8.15 Uhr bis 12.00 Uhr</a:t>
            </a:r>
          </a:p>
          <a:p>
            <a:pPr marL="0" indent="0">
              <a:buNone/>
            </a:pPr>
            <a:endParaRPr lang="de-DE" dirty="0">
              <a:latin typeface="+mj-lt"/>
            </a:endParaRPr>
          </a:p>
          <a:p>
            <a:pPr marL="0" indent="0">
              <a:buNone/>
            </a:pPr>
            <a:endParaRPr lang="de-DE" u="sng" dirty="0">
              <a:latin typeface="+mj-lt"/>
            </a:endParaRPr>
          </a:p>
          <a:p>
            <a:pPr marL="0" indent="0">
              <a:buNone/>
            </a:pPr>
            <a:endParaRPr lang="de-DE" u="sng" dirty="0">
              <a:latin typeface="+mj-lt"/>
            </a:endParaRPr>
          </a:p>
          <a:p>
            <a:pPr marL="0" indent="0">
              <a:buNone/>
            </a:pPr>
            <a:endParaRPr lang="de-DE" u="sng" dirty="0">
              <a:latin typeface="+mj-lt"/>
            </a:endParaRPr>
          </a:p>
        </p:txBody>
      </p:sp>
      <p:pic>
        <p:nvPicPr>
          <p:cNvPr id="23" name="Grafik 22" descr="Ein Bild, das Person, Hund, Im Haus enthält.&#10;&#10;Automatisch generierte Beschreibung">
            <a:extLst>
              <a:ext uri="{FF2B5EF4-FFF2-40B4-BE49-F238E27FC236}">
                <a16:creationId xmlns:a16="http://schemas.microsoft.com/office/drawing/2014/main" id="{13A10C2A-A9A6-A3C3-3566-68FFC853C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25798" y="2361475"/>
            <a:ext cx="4253734" cy="319030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231ECCF1-B999-2402-A593-F36885225152}"/>
              </a:ext>
            </a:extLst>
          </p:cNvPr>
          <p:cNvSpPr txBox="1"/>
          <p:nvPr/>
        </p:nvSpPr>
        <p:spPr>
          <a:xfrm>
            <a:off x="4551123" y="4718663"/>
            <a:ext cx="3406391" cy="132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de-DE" sz="2400" u="sng" dirty="0">
                <a:latin typeface="+mj-lt"/>
              </a:rPr>
              <a:t>Kontakt</a:t>
            </a:r>
          </a:p>
          <a:p>
            <a:pPr marL="0" indent="0" algn="r">
              <a:buNone/>
            </a:pPr>
            <a:r>
              <a:rPr lang="de-DE" sz="2400" dirty="0">
                <a:latin typeface="+mj-lt"/>
              </a:rPr>
              <a:t>Siri: 078 850 63 01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de-DE" sz="2400" dirty="0">
                <a:latin typeface="+mj-lt"/>
              </a:rPr>
              <a:t>Elina: 079 936 63 83</a:t>
            </a:r>
          </a:p>
        </p:txBody>
      </p:sp>
    </p:spTree>
    <p:extLst>
      <p:ext uri="{BB962C8B-B14F-4D97-AF65-F5344CB8AC3E}">
        <p14:creationId xmlns:p14="http://schemas.microsoft.com/office/powerpoint/2010/main" val="3119888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Zeichnung, Säugetier, Schwarzweiß, Entwurf enthält.&#10;&#10;Automatisch generierte Beschreibung">
            <a:extLst>
              <a:ext uri="{FF2B5EF4-FFF2-40B4-BE49-F238E27FC236}">
                <a16:creationId xmlns:a16="http://schemas.microsoft.com/office/drawing/2014/main" id="{FCEF8782-D4BF-8DF9-E096-416E217751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9586BD-6DED-F557-8382-B859F55E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D9BEA8-F2F5-ABF2-3839-1BC76FA10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1458"/>
            <a:ext cx="10515600" cy="1232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600" b="1" dirty="0">
                <a:latin typeface="+mj-lt"/>
              </a:rPr>
              <a:t>Fragen, Anregungen, Diskussionsthemen?</a:t>
            </a:r>
            <a:br>
              <a:rPr lang="de-DE" sz="3600" b="1" dirty="0">
                <a:latin typeface="+mj-lt"/>
              </a:rPr>
            </a:br>
            <a:r>
              <a:rPr lang="de-DE" sz="32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questions</a:t>
            </a:r>
            <a:r>
              <a:rPr lang="de-DE" sz="3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de-DE" sz="32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suggestions</a:t>
            </a:r>
            <a:r>
              <a:rPr lang="de-DE" sz="3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de-DE" sz="32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sujets</a:t>
            </a:r>
            <a:r>
              <a:rPr lang="de-DE" sz="3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de </a:t>
            </a:r>
            <a:r>
              <a:rPr lang="de-DE" sz="3200" b="1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discussion</a:t>
            </a:r>
            <a:r>
              <a:rPr lang="de-DE" sz="32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?</a:t>
            </a:r>
            <a:endParaRPr lang="de-DE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33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671 0.06138" pathEditMode="relative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671 0.06138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Wahl des Stimmenzählers</a:t>
            </a:r>
            <a:br>
              <a:rPr lang="de-DE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Élection</a:t>
            </a:r>
            <a:r>
              <a:rPr lang="de-DE" sz="3200" dirty="0">
                <a:solidFill>
                  <a:schemeClr val="bg2">
                    <a:lumMod val="50000"/>
                  </a:schemeClr>
                </a:solidFill>
              </a:rPr>
              <a:t> des </a:t>
            </a: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scrutateurs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7F57927-6820-AA75-7EB4-49EDC19A41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5010" y="2259387"/>
            <a:ext cx="4516419" cy="46593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5F847B-B05F-707D-52E2-8B285579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Annahme der Traktandenliste</a:t>
            </a:r>
            <a:br>
              <a:rPr lang="de-DE" sz="3600" dirty="0"/>
            </a:b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Acceptation</a:t>
            </a:r>
            <a:r>
              <a:rPr lang="de-DE" sz="32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l'ordre</a:t>
            </a:r>
            <a:r>
              <a:rPr lang="de-DE" sz="3200" dirty="0">
                <a:solidFill>
                  <a:schemeClr val="bg2">
                    <a:lumMod val="50000"/>
                  </a:schemeClr>
                </a:solidFill>
              </a:rPr>
              <a:t> du jour</a:t>
            </a:r>
            <a:endParaRPr lang="de-DE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AAE0C37-FA27-F76B-F708-EA4335FC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34" y="2288596"/>
            <a:ext cx="6123708" cy="4152514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Grafik 20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240A6EEE-D23E-3687-8EE6-D74FE639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4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DE37B2-8B0E-DE0D-DB3B-8393BB8D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701" y="1129885"/>
            <a:ext cx="7235978" cy="73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/>
              <a:t>Genehmigung</a:t>
            </a:r>
            <a:r>
              <a:rPr lang="en-US" sz="4000" b="1" dirty="0"/>
              <a:t> </a:t>
            </a:r>
            <a:r>
              <a:rPr lang="en-US" sz="4000" b="1" dirty="0" err="1"/>
              <a:t>Protokoll</a:t>
            </a:r>
            <a:r>
              <a:rPr lang="en-US" sz="4000" b="1" dirty="0"/>
              <a:t> Herbst 2023</a:t>
            </a:r>
            <a:br>
              <a:rPr lang="en-US" sz="2300" dirty="0"/>
            </a:br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Protocole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l‘assemblée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générale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br>
              <a:rPr lang="en-US" sz="3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autumn 2023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CC546D4-CFFF-6B0B-8E5E-919B0CC09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0840" y="1895171"/>
            <a:ext cx="4410320" cy="3832944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BF0301C4-C28B-0CD0-8AFE-51FB45022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439" y="6370401"/>
            <a:ext cx="595475" cy="4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3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Finanzabschluss</a:t>
            </a:r>
            <a:br>
              <a:rPr lang="de-DE" dirty="0"/>
            </a:br>
            <a:r>
              <a:rPr lang="de-DE" sz="3200" dirty="0">
                <a:solidFill>
                  <a:schemeClr val="bg2">
                    <a:lumMod val="50000"/>
                  </a:schemeClr>
                </a:solidFill>
              </a:rPr>
              <a:t>Etats </a:t>
            </a:r>
            <a:r>
              <a:rPr lang="de-DE" sz="3200" dirty="0" err="1">
                <a:solidFill>
                  <a:schemeClr val="bg2">
                    <a:lumMod val="50000"/>
                  </a:schemeClr>
                </a:solidFill>
              </a:rPr>
              <a:t>financiers</a:t>
            </a: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07B350-9F84-89F5-A4CF-B204139F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0685"/>
            <a:ext cx="10515600" cy="3956277"/>
          </a:xfrm>
        </p:spPr>
        <p:txBody>
          <a:bodyPr/>
          <a:lstStyle/>
          <a:p>
            <a:r>
              <a:rPr lang="de-DE" dirty="0">
                <a:latin typeface="+mj-lt"/>
              </a:rPr>
              <a:t>Rechnungsrevisoren 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–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Réviseus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des </a:t>
            </a:r>
            <a:r>
              <a:rPr lang="de-DE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comptes</a:t>
            </a:r>
            <a:endParaRPr lang="de-DE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marL="457200" lvl="1" indent="0">
              <a:buNone/>
            </a:pPr>
            <a:endParaRPr lang="de-DE" dirty="0">
              <a:latin typeface="+mj-lt"/>
            </a:endParaRPr>
          </a:p>
          <a:p>
            <a:pPr marL="457200" lvl="1" indent="0">
              <a:buNone/>
            </a:pPr>
            <a:r>
              <a:rPr lang="de-DE" dirty="0" err="1">
                <a:latin typeface="+mj-lt"/>
              </a:rPr>
              <a:t>Anina</a:t>
            </a:r>
            <a:r>
              <a:rPr lang="de-DE" dirty="0">
                <a:latin typeface="+mj-lt"/>
              </a:rPr>
              <a:t> Enzler – 2. Jahreskurs</a:t>
            </a:r>
          </a:p>
          <a:p>
            <a:pPr marL="457200" lvl="1" indent="0">
              <a:buNone/>
            </a:pPr>
            <a:r>
              <a:rPr lang="de-DE" dirty="0">
                <a:latin typeface="+mj-lt"/>
              </a:rPr>
              <a:t>Amanda Krummenacher – 2. Jahreskurs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DB6EDAE-B7A3-3DAB-33D4-62F86A63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17814" flipH="1">
            <a:off x="7319333" y="4232130"/>
            <a:ext cx="3963258" cy="150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2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Bilanz 2022/2023</a:t>
            </a:r>
            <a:br>
              <a:rPr lang="de-DE" dirty="0"/>
            </a:b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43E92E61-C325-6222-BE6A-51F4832E2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5626" y="2136156"/>
            <a:ext cx="7140748" cy="4021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781F8EA-02D9-CB99-D807-8B9CCC0FC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52326" flipH="1">
            <a:off x="9473398" y="718552"/>
            <a:ext cx="3003486" cy="20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66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e-DE" sz="3600" b="1" dirty="0"/>
              <a:t>Budget 2023/2024</a:t>
            </a:r>
            <a:br>
              <a:rPr lang="de-DE" dirty="0"/>
            </a:br>
            <a:endParaRPr lang="de-DE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02B89E6-D713-0CFC-3352-4976DE19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166" y="2137613"/>
            <a:ext cx="6810375" cy="4017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9F54D0E-9A75-9169-2D9F-39DA02A8C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613">
            <a:off x="-653037" y="5299157"/>
            <a:ext cx="3028601" cy="17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83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192" y="1004321"/>
            <a:ext cx="7655427" cy="73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/>
              <a:t>Rückblick</a:t>
            </a:r>
            <a:r>
              <a:rPr lang="en-US" sz="2300" b="1" dirty="0"/>
              <a:t> </a:t>
            </a:r>
            <a:br>
              <a:rPr lang="en-US" sz="2300" b="1" dirty="0"/>
            </a:br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Rétrospectives</a:t>
            </a: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1758AC-54CF-F19C-5E8A-50FE1BE24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443" y="2259897"/>
            <a:ext cx="8109931" cy="39337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err="1">
                <a:latin typeface="+mj-lt"/>
              </a:rPr>
              <a:t>Bachelorinfotage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vom</a:t>
            </a:r>
            <a:r>
              <a:rPr lang="en-US" dirty="0">
                <a:latin typeface="+mj-lt"/>
              </a:rPr>
              <a:t> 5. und 6. </a:t>
            </a:r>
            <a:r>
              <a:rPr lang="en-US" dirty="0" err="1">
                <a:latin typeface="+mj-lt"/>
              </a:rPr>
              <a:t>Dezember</a:t>
            </a:r>
            <a:r>
              <a:rPr lang="en-US" dirty="0">
                <a:latin typeface="+mj-lt"/>
              </a:rPr>
              <a:t> 2023 </a:t>
            </a:r>
          </a:p>
        </p:txBody>
      </p:sp>
      <p:pic>
        <p:nvPicPr>
          <p:cNvPr id="10" name="Grafik 9" descr="Ein Bild, das Kleidung, Person, Im Haus, Mobiliar enthält.&#10;&#10;Automatisch generierte Beschreibung">
            <a:extLst>
              <a:ext uri="{FF2B5EF4-FFF2-40B4-BE49-F238E27FC236}">
                <a16:creationId xmlns:a16="http://schemas.microsoft.com/office/drawing/2014/main" id="{87574CBC-ACDA-316A-AE91-FCEADA529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62" r="-1" b="13357"/>
          <a:stretch/>
        </p:blipFill>
        <p:spPr>
          <a:xfrm>
            <a:off x="2259770" y="3041263"/>
            <a:ext cx="3134907" cy="352672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8" name="Grafik 7" descr="Ein Bild, das Kleidung, Person, Lächeln, Teddy enthält.&#10;&#10;Automatisch generierte Beschreibung">
            <a:extLst>
              <a:ext uri="{FF2B5EF4-FFF2-40B4-BE49-F238E27FC236}">
                <a16:creationId xmlns:a16="http://schemas.microsoft.com/office/drawing/2014/main" id="{AFBEC50B-271C-0F38-F926-949A9E0D3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1" t="5326" r="7384" b="38150"/>
          <a:stretch/>
        </p:blipFill>
        <p:spPr>
          <a:xfrm>
            <a:off x="6488935" y="3012960"/>
            <a:ext cx="3344143" cy="3135257"/>
          </a:xfrm>
          <a:prstGeom prst="rect">
            <a:avLst/>
          </a:prstGeom>
          <a:effectLst>
            <a:softEdge rad="140121"/>
          </a:effectLst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5437" y="6283601"/>
            <a:ext cx="701478" cy="5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5D95BE-3DCB-468B-A431-896D1225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192" y="1004321"/>
            <a:ext cx="7655427" cy="739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/>
              <a:t>Aktuelles</a:t>
            </a:r>
            <a:r>
              <a:rPr lang="en-US" sz="2300" b="1" dirty="0"/>
              <a:t> </a:t>
            </a:r>
            <a:br>
              <a:rPr lang="en-US" sz="2300" b="1" dirty="0"/>
            </a:br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Actualités</a:t>
            </a: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1758AC-54CF-F19C-5E8A-50FE1BE24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443" y="2259897"/>
            <a:ext cx="11244472" cy="393377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err="1">
                <a:latin typeface="+mj-lt"/>
              </a:rPr>
              <a:t>Vorstellung</a:t>
            </a:r>
            <a:r>
              <a:rPr lang="en-US" dirty="0">
                <a:latin typeface="+mj-lt"/>
              </a:rPr>
              <a:t> und Wahl des </a:t>
            </a:r>
            <a:r>
              <a:rPr lang="en-US" dirty="0" err="1">
                <a:latin typeface="+mj-lt"/>
              </a:rPr>
              <a:t>Vorstandes</a:t>
            </a:r>
            <a:r>
              <a:rPr lang="en-US" dirty="0">
                <a:latin typeface="+mj-lt"/>
              </a:rPr>
              <a:t> -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Présentation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et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élection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du conseil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d'administration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Entwurf, Zeichnung, Text, Schwarz enthält.&#10;&#10;Automatisch generierte Beschreibung">
            <a:extLst>
              <a:ext uri="{FF2B5EF4-FFF2-40B4-BE49-F238E27FC236}">
                <a16:creationId xmlns:a16="http://schemas.microsoft.com/office/drawing/2014/main" id="{66288842-B9EF-C48B-02E1-0DC599DC5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149" y="6377532"/>
            <a:ext cx="586766" cy="480468"/>
          </a:xfrm>
          <a:prstGeom prst="rect">
            <a:avLst/>
          </a:prstGeom>
        </p:spPr>
      </p:pic>
      <p:pic>
        <p:nvPicPr>
          <p:cNvPr id="4" name="Grafik 3" descr="Ein Bild, das Person, Kleidung, Lächeln, Schuhwerk enthält.&#10;&#10;Automatisch generierte Beschreibung">
            <a:extLst>
              <a:ext uri="{FF2B5EF4-FFF2-40B4-BE49-F238E27FC236}">
                <a16:creationId xmlns:a16="http://schemas.microsoft.com/office/drawing/2014/main" id="{FC761380-85D0-710E-C4B2-08EFB9D03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987" y="2653274"/>
            <a:ext cx="4839257" cy="373647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54B0470-EABC-C1D2-2373-1BB6BBACCD3C}"/>
              </a:ext>
            </a:extLst>
          </p:cNvPr>
          <p:cNvSpPr txBox="1"/>
          <p:nvPr/>
        </p:nvSpPr>
        <p:spPr>
          <a:xfrm>
            <a:off x="872443" y="2904530"/>
            <a:ext cx="61118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1. Jahreskurs: 	</a:t>
            </a:r>
            <a:r>
              <a:rPr lang="de-DE">
                <a:latin typeface="+mj-lt"/>
              </a:rPr>
              <a:t>Gina Knüsel</a:t>
            </a:r>
            <a:endParaRPr lang="de-DE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2. Jahreskurs:	Larissa Bertsch, Sarah </a:t>
            </a:r>
            <a:r>
              <a:rPr lang="de-DE" dirty="0" err="1">
                <a:latin typeface="+mj-lt"/>
              </a:rPr>
              <a:t>Cooch</a:t>
            </a:r>
            <a:r>
              <a:rPr lang="de-DE" dirty="0">
                <a:latin typeface="+mj-lt"/>
              </a:rPr>
              <a:t>, Adina Rossetti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3. Jahreskurs: 	Anika Bösch, Laura Burgener, </a:t>
            </a:r>
            <a:r>
              <a:rPr lang="de-DE" dirty="0" err="1">
                <a:latin typeface="+mj-lt"/>
              </a:rPr>
              <a:t>Alya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Hipf</a:t>
            </a:r>
            <a:r>
              <a:rPr lang="de-DE" dirty="0">
                <a:latin typeface="+mj-lt"/>
              </a:rPr>
              <a:t>, </a:t>
            </a:r>
          </a:p>
          <a:p>
            <a:pPr lvl="2"/>
            <a:r>
              <a:rPr lang="de-DE" dirty="0">
                <a:latin typeface="+mj-lt"/>
              </a:rPr>
              <a:t>	Siri </a:t>
            </a:r>
            <a:r>
              <a:rPr lang="de-DE" dirty="0" err="1">
                <a:latin typeface="+mj-lt"/>
              </a:rPr>
              <a:t>Witmer</a:t>
            </a:r>
            <a:endParaRPr lang="de-DE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de-DE" dirty="0">
                <a:latin typeface="+mj-lt"/>
              </a:rPr>
              <a:t>4. Jahreskurs:	Laura </a:t>
            </a:r>
            <a:r>
              <a:rPr lang="de-DE" dirty="0" err="1">
                <a:latin typeface="+mj-lt"/>
              </a:rPr>
              <a:t>Barbagallo</a:t>
            </a:r>
            <a:r>
              <a:rPr lang="de-DE" dirty="0">
                <a:latin typeface="+mj-lt"/>
              </a:rPr>
              <a:t>, Seraina Mühlemann, </a:t>
            </a:r>
          </a:p>
          <a:p>
            <a:r>
              <a:rPr lang="de-DE" dirty="0">
                <a:latin typeface="+mj-lt"/>
              </a:rPr>
              <a:t>		Isabelle Schopper</a:t>
            </a:r>
          </a:p>
          <a:p>
            <a:r>
              <a:rPr lang="de-DE" dirty="0">
                <a:latin typeface="+mj-lt"/>
              </a:rPr>
              <a:t>5. Jahreskurs: 	Alea Fichter, Lara Gerber, Robine Schoch</a:t>
            </a:r>
          </a:p>
        </p:txBody>
      </p:sp>
    </p:spTree>
    <p:extLst>
      <p:ext uri="{BB962C8B-B14F-4D97-AF65-F5344CB8AC3E}">
        <p14:creationId xmlns:p14="http://schemas.microsoft.com/office/powerpoint/2010/main" val="2569053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Microsoft Macintosh PowerPoint</Application>
  <PresentationFormat>Breitbild</PresentationFormat>
  <Paragraphs>68</Paragraphs>
  <Slides>15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Generalversammlung 11. März 2024</vt:lpstr>
      <vt:lpstr>Wahl des Stimmenzählers Élection des scrutateurs</vt:lpstr>
      <vt:lpstr>Annahme der Traktandenliste Acceptation de l'ordre du jour</vt:lpstr>
      <vt:lpstr>Genehmigung Protokoll Herbst 2023 Protocole de l‘assemblée générale  autumn 2023</vt:lpstr>
      <vt:lpstr>Finanzabschluss Etats financiers</vt:lpstr>
      <vt:lpstr>Bilanz 2022/2023 </vt:lpstr>
      <vt:lpstr>Budget 2023/2024 </vt:lpstr>
      <vt:lpstr>Rückblick  Rétrospectives</vt:lpstr>
      <vt:lpstr>Aktuelles  Actualités</vt:lpstr>
      <vt:lpstr>Aktuelles Actualités</vt:lpstr>
      <vt:lpstr>Aktuelles Actualités</vt:lpstr>
      <vt:lpstr>Aktuelles Actualités</vt:lpstr>
      <vt:lpstr>Aktuelles Actualités</vt:lpstr>
      <vt:lpstr>Ausblick Perspectives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Generalversammlung 11. März 2024</dc:title>
  <dc:creator>Witmer, Siri Naomi (STUDENTS)</dc:creator>
  <cp:lastModifiedBy>Witmer, Siri Naomi (STUDENTS)</cp:lastModifiedBy>
  <cp:revision>10</cp:revision>
  <dcterms:created xsi:type="dcterms:W3CDTF">2024-03-09T19:27:06Z</dcterms:created>
  <dcterms:modified xsi:type="dcterms:W3CDTF">2024-03-11T12:03:27Z</dcterms:modified>
</cp:coreProperties>
</file>